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598" autoAdjust="0"/>
  </p:normalViewPr>
  <p:slideViewPr>
    <p:cSldViewPr snapToGrid="0">
      <p:cViewPr varScale="1">
        <p:scale>
          <a:sx n="78" d="100"/>
          <a:sy n="78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799C-1071-42D0-97BB-6F697D479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96E86-A22B-433B-8906-1C7410C99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EF7D6-C2D6-4C7C-9291-D7C31492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DAF-A90A-4836-9AF9-84107CC1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DA249-2224-4AB9-ADC6-DD660841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726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AAB8-3498-4403-96CD-0E857F36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35240-B4DA-44F4-A656-5545A25E8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EB55-DD62-4C8B-A763-FE593174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D574F-91DD-44E7-A729-18F259C3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0FA8-C444-4F95-9060-0EAC052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60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D109A-5740-48D9-971E-DECD959FF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544F0-E20F-482E-84FF-C5C10AEDB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0541D-5313-4D7D-B014-BB8B1B8D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0F714-0DE8-4714-B6C1-EC79869E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54228-254B-4073-927C-D86F3D9F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837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869D-F7AE-470F-BAE5-1DEACFBB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0470-613C-4B24-A7F7-33B456588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F16FB-3E7C-4270-BC45-A715138A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FDF42-9D3B-4DE2-AB6B-1055403D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CD92A-338D-4ABC-8CE3-4A70F958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DC53-8899-40BF-9066-9994A510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0A799-AA38-4FDB-ADA1-74079F90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7CF9F-9CE4-4A8D-A636-1667F2A2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92D2F-AE6C-4893-8BB1-DEDDF805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3E77-3794-49E0-AADD-E6D7B4C1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93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478-0DB6-49F8-B734-5003FA42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CD8-4AF3-44CE-A816-69EB969A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BEEBC-7E93-4D15-AA87-303160ACF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49216-FAF4-4A8D-B822-735A19C7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415F6-0371-4E1A-B244-6DD6B74D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99E1D-3ABC-4A28-942A-A74A1FC0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637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C329-F2E2-4CDE-81DE-C51D643F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9CA31-9E7D-4A5A-B793-F7A50D151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D3C06-A93A-45D0-8ACA-5CD44F396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E5E01-F68B-4BE3-A28F-042285273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6A3BC-24E1-474B-9DD9-B840D957E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AB901-AA91-455E-BEC5-D4A4058E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73EE01-28AA-4484-8959-9F0EF004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3CF61-736D-427D-A298-E647EF43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589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9290-C75F-4594-8419-46F1022E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AA5A1-77FA-4572-A44B-55C02B46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57C4F-F227-433E-A786-8FB8468C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6534D-0F01-44A5-8B71-4CE01A44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083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6A878-BC55-4845-8BE4-3E8DB04A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F1302-EDCA-42A8-88A5-7351F0F6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099BD-F48A-4D6E-8F4B-9DE6072D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358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BABF-A8CE-40DF-AA0E-705C81EB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C76CA-15B3-46C5-9CF0-997302A4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F01CC-27DE-47EB-8625-AF1E2FCE8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B9092-3A49-4EA7-8190-963ABF4E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B0A6A-271F-41FF-9FCF-E5F8DDFF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0E03F-D80B-428D-8B74-79DDC745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44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8A6A-A3D8-445D-81C1-ADC678BF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7FCFD-1847-470F-9BE5-B17121F38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7A95E-1EE2-4F7D-937B-74EA88561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FD164-AE1A-47FC-870A-4E7A2F55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5B6E5-61F6-4193-AA3F-FD6C7C2F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22962-C547-49D4-B29C-D956B03C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982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D7A12-F14D-413D-AB17-579633E5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F0E80-891E-49AB-BFEB-66CC67525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3F3CD-6105-49D9-9BAB-3BCF850E9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3C70-0583-4C87-8809-F97CA32CF4E2}" type="datetimeFigureOut">
              <a:rPr lang="fr-BE" smtClean="0"/>
              <a:t>09-12-20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F2B4-AF7E-4A55-BD57-D347487AA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4ACAD-B2AA-49E5-885A-716E8CF69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8D28-1311-4375-A567-1601EE10925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9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air.be/fr/lifestyle/diy-boules-noel-a-fabriquer/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330FD57C-3D0D-4090-9509-7B107BA7E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r="-2" b="25473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F00C5-F564-4E93-8E1F-312789A70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/>
          </a:bodyPr>
          <a:lstStyle/>
          <a:p>
            <a:pPr algn="l"/>
            <a:r>
              <a:rPr lang="fr-BE" sz="4400" b="1"/>
              <a:t>Réalise ton sapin…</a:t>
            </a:r>
            <a:br>
              <a:rPr lang="fr-BE" sz="4400" b="1"/>
            </a:br>
            <a:r>
              <a:rPr lang="fr-BE" sz="4400" b="1"/>
              <a:t>Pour trois fois rien!</a:t>
            </a:r>
          </a:p>
        </p:txBody>
      </p:sp>
      <p:pic>
        <p:nvPicPr>
          <p:cNvPr id="1026" name="Picture 2" descr="Résultat d’images pour père noel">
            <a:extLst>
              <a:ext uri="{FF2B5EF4-FFF2-40B4-BE49-F238E27FC236}">
                <a16:creationId xmlns:a16="http://schemas.microsoft.com/office/drawing/2014/main" id="{62A6B5C8-F6BF-4261-84C2-71BEE23DC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r="2" b="9526"/>
          <a:stretch/>
        </p:blipFill>
        <p:spPr bwMode="auto">
          <a:xfrm>
            <a:off x="10347448" y="3401111"/>
            <a:ext cx="1841504" cy="1573212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E1F8EAF-0A40-4418-8698-AF1732768090}"/>
              </a:ext>
            </a:extLst>
          </p:cNvPr>
          <p:cNvSpPr/>
          <p:nvPr/>
        </p:nvSpPr>
        <p:spPr>
          <a:xfrm>
            <a:off x="8127999" y="444499"/>
            <a:ext cx="3823237" cy="2646147"/>
          </a:xfrm>
          <a:prstGeom prst="wedgeEllipseCallout">
            <a:avLst>
              <a:gd name="adj1" fmla="val 31788"/>
              <a:gd name="adj2" fmla="val 54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BE" sz="2400" b="1" dirty="0"/>
              <a:t>Voici une chouette activité écologique, économique et de saison!</a:t>
            </a:r>
          </a:p>
          <a:p>
            <a:pPr algn="ctr">
              <a:spcAft>
                <a:spcPts val="600"/>
              </a:spcAft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0735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7C92-73F1-4929-BED3-E44EB981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 sapin suspendu… pourquoi pas?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C5AD-0BDE-4900-A1A0-32898D29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39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Pour réaliser cette présentation, nous avons rédigé les étapes qui te permettront de fabriquer ton sapin suspendu. </a:t>
            </a:r>
          </a:p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000" b="1" dirty="0">
                <a:solidFill>
                  <a:srgbClr val="FF0000"/>
                </a:solidFill>
              </a:rPr>
              <a:t>Il faudra évidemment que </a:t>
            </a:r>
          </a:p>
          <a:p>
            <a:pPr marL="0" indent="0" algn="ctr">
              <a:buNone/>
            </a:pPr>
            <a:r>
              <a:rPr lang="fr-BE" sz="4000" b="1" dirty="0">
                <a:solidFill>
                  <a:srgbClr val="FF0000"/>
                </a:solidFill>
              </a:rPr>
              <a:t>tu sois accompagné </a:t>
            </a:r>
          </a:p>
          <a:p>
            <a:pPr marL="0" indent="0" algn="ctr">
              <a:buNone/>
            </a:pPr>
            <a:r>
              <a:rPr lang="fr-BE" sz="4000" b="1" dirty="0">
                <a:solidFill>
                  <a:srgbClr val="FF0000"/>
                </a:solidFill>
              </a:rPr>
              <a:t>d’un adulte afin de ne pas</a:t>
            </a:r>
          </a:p>
          <a:p>
            <a:pPr marL="0" indent="0" algn="ctr">
              <a:buNone/>
            </a:pPr>
            <a:r>
              <a:rPr lang="fr-BE" sz="4000" b="1" dirty="0">
                <a:solidFill>
                  <a:srgbClr val="FF0000"/>
                </a:solidFill>
              </a:rPr>
              <a:t>te blesser!  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9EEF52D-6E27-4C0F-8A5B-86DEC2A41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82" y="1432228"/>
            <a:ext cx="3310165" cy="4812437"/>
          </a:xfrm>
          <a:prstGeom prst="rect">
            <a:avLst/>
          </a:prstGeom>
        </p:spPr>
      </p:pic>
      <p:pic>
        <p:nvPicPr>
          <p:cNvPr id="3074" name="Picture 2" descr="Résultat d’images pour accompagné par un adulte">
            <a:extLst>
              <a:ext uri="{FF2B5EF4-FFF2-40B4-BE49-F238E27FC236}">
                <a16:creationId xmlns:a16="http://schemas.microsoft.com/office/drawing/2014/main" id="{D830E623-0245-405D-B0B8-2147B8E1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" y="4001294"/>
            <a:ext cx="86201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6953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7FD73-6CE2-4FCB-A7C3-BDC94D09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251647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Matériel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A1F3-117D-48DA-90CE-0A06B4B0F088}"/>
              </a:ext>
            </a:extLst>
          </p:cNvPr>
          <p:cNvSpPr txBox="1"/>
          <p:nvPr/>
        </p:nvSpPr>
        <p:spPr>
          <a:xfrm>
            <a:off x="805600" y="2634889"/>
            <a:ext cx="3746735" cy="3562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Une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trentaine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de branches de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tailles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diamètres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et couleurs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différents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Un fil de fer (0,7 – 1 mm) de deux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mètres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environ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Un support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un crochet pour suspender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l’arbre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Un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vieux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manche à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balai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branche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bien droite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9B87A-CF29-4A96-86C2-E0A4BD817A0D}"/>
              </a:ext>
            </a:extLst>
          </p:cNvPr>
          <p:cNvSpPr txBox="1"/>
          <p:nvPr/>
        </p:nvSpPr>
        <p:spPr>
          <a:xfrm>
            <a:off x="6508955" y="1130710"/>
            <a:ext cx="272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Outillage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64D04-D05B-4EE2-A1AB-AFB1A5458F97}"/>
              </a:ext>
            </a:extLst>
          </p:cNvPr>
          <p:cNvSpPr txBox="1"/>
          <p:nvPr/>
        </p:nvSpPr>
        <p:spPr>
          <a:xfrm>
            <a:off x="5757913" y="2807572"/>
            <a:ext cx="45413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Une scie à bois ou une scie sauteuse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Une chignole ou une visseuse</a:t>
            </a:r>
          </a:p>
          <a:p>
            <a:endParaRPr lang="fr-BE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BE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Une pince universelle </a:t>
            </a:r>
          </a:p>
          <a:p>
            <a:endParaRPr lang="fr-BE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Une pince coupante</a:t>
            </a:r>
          </a:p>
          <a:p>
            <a:endParaRPr lang="fr-BE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Résultat d’images pour braquet scie">
            <a:extLst>
              <a:ext uri="{FF2B5EF4-FFF2-40B4-BE49-F238E27FC236}">
                <a16:creationId xmlns:a16="http://schemas.microsoft.com/office/drawing/2014/main" id="{A912455B-C1CE-44C1-9286-9A61055F9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44" y="2615645"/>
            <a:ext cx="869950" cy="9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’images pour chignole">
            <a:extLst>
              <a:ext uri="{FF2B5EF4-FFF2-40B4-BE49-F238E27FC236}">
                <a16:creationId xmlns:a16="http://schemas.microsoft.com/office/drawing/2014/main" id="{4AC173E6-5A4F-46BF-BE7A-9DD5DC5C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8" y="3352163"/>
            <a:ext cx="1004886" cy="10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0B59EA1-9534-4E72-9BF4-5C6D5D5C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84" y="4475675"/>
            <a:ext cx="741288" cy="6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E107930-ADEC-4D3B-9FF6-006844B4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84" y="5339394"/>
            <a:ext cx="576576" cy="5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7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8A3D4-A19F-4D36-BD9B-BA5AA2FD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fr-BE"/>
              <a:t>Le principal élément… le bois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BD6E28-888B-4B85-B634-214F5B830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3" b="3"/>
          <a:stretch/>
        </p:blipFill>
        <p:spPr bwMode="auto">
          <a:xfrm>
            <a:off x="698353" y="598677"/>
            <a:ext cx="4270239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Freeform: Shape 7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1CAC06BD-3B97-49DA-9F6B-A21D1DF13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1" b="11221"/>
          <a:stretch/>
        </p:blipFill>
        <p:spPr bwMode="auto">
          <a:xfrm>
            <a:off x="698353" y="3526029"/>
            <a:ext cx="2639578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B6AE-1FA7-4DD6-82A5-3BA298A4F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endParaRPr lang="fr-BE"/>
          </a:p>
          <a:p>
            <a:r>
              <a:rPr lang="fr-BE"/>
              <a:t>Dans un bois près de chez toi, cherche des branches toutes tailles entre 5 centimètres et 1 mètre. </a:t>
            </a:r>
          </a:p>
          <a:p>
            <a:endParaRPr lang="fr-BE"/>
          </a:p>
          <a:p>
            <a:r>
              <a:rPr lang="fr-BE"/>
              <a:t>Veille à varier les diamètres et les couleurs des bois.</a:t>
            </a:r>
          </a:p>
          <a:p>
            <a:endParaRPr lang="fr-BE"/>
          </a:p>
          <a:p>
            <a:endParaRPr lang="fr-BE"/>
          </a:p>
        </p:txBody>
      </p:sp>
      <p:sp>
        <p:nvSpPr>
          <p:cNvPr id="4110" name="Arc 7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6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81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4685E-4C2C-4EA2-A7A2-2A9D22C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fr-BE"/>
              <a:t>Découpage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3F0EA-F880-42A9-BDEB-2D20C781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fr-BE" sz="2200" dirty="0">
                <a:latin typeface="Comic Sans MS" panose="030F0702030302020204" pitchFamily="66" charset="0"/>
              </a:rPr>
              <a:t>Coupe les bois que tu as ramassés de manière à ce qu’ils soient de plus en plus petits.</a:t>
            </a:r>
          </a:p>
          <a:p>
            <a:endParaRPr lang="fr-BE" sz="2200" dirty="0">
              <a:latin typeface="Comic Sans MS" panose="030F0702030302020204" pitchFamily="66" charset="0"/>
            </a:endParaRPr>
          </a:p>
          <a:p>
            <a:r>
              <a:rPr lang="fr-BE" sz="2200" dirty="0">
                <a:latin typeface="Comic Sans MS" panose="030F0702030302020204" pitchFamily="66" charset="0"/>
              </a:rPr>
              <a:t>Place-les sur une surface plane afin qu’ils forment un triangle. Laisse-les en place.</a:t>
            </a:r>
          </a:p>
          <a:p>
            <a:endParaRPr lang="fr-BE" sz="2200" dirty="0">
              <a:latin typeface="Comic Sans MS" panose="030F0702030302020204" pitchFamily="66" charset="0"/>
            </a:endParaRPr>
          </a:p>
          <a:p>
            <a:r>
              <a:rPr lang="fr-BE" sz="2200" dirty="0">
                <a:latin typeface="Comic Sans MS" panose="030F0702030302020204" pitchFamily="66" charset="0"/>
              </a:rPr>
              <a:t>Dans le manche à balai ou la branche, découpe des tronçons de 5 cm que tu foreras au centre.</a:t>
            </a:r>
          </a:p>
          <a:p>
            <a:endParaRPr lang="fr-BE" sz="2200" dirty="0">
              <a:latin typeface="Comic Sans MS" panose="030F0702030302020204" pitchFamily="66" charset="0"/>
            </a:endParaRPr>
          </a:p>
          <a:p>
            <a:endParaRPr lang="fr-BE" sz="2200" dirty="0">
              <a:latin typeface="Comic Sans MS" panose="030F0702030302020204" pitchFamily="66" charset="0"/>
            </a:endParaRPr>
          </a:p>
          <a:p>
            <a:endParaRPr lang="fr-BE" sz="2200" dirty="0"/>
          </a:p>
          <a:p>
            <a:endParaRPr lang="fr-BE" sz="2200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3D8D1D0D-9C6C-476D-B04C-C4487B8F1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 r="-2" b="25099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Arc 8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1D948552-CB54-4E80-B440-34A0797BB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wooden, laying, sitting, table&#10;&#10;Description automatically generated">
            <a:extLst>
              <a:ext uri="{FF2B5EF4-FFF2-40B4-BE49-F238E27FC236}">
                <a16:creationId xmlns:a16="http://schemas.microsoft.com/office/drawing/2014/main" id="{DF6D344E-3399-4FF4-AE7A-200059EC6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pic>
        <p:nvPicPr>
          <p:cNvPr id="5122" name="Picture 2" descr="Résultat d’images pour accompagné par un adulte">
            <a:extLst>
              <a:ext uri="{FF2B5EF4-FFF2-40B4-BE49-F238E27FC236}">
                <a16:creationId xmlns:a16="http://schemas.microsoft.com/office/drawing/2014/main" id="{F24264C4-7F05-4346-AB30-0E65D94A3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2" b="13312"/>
          <a:stretch/>
        </p:blipFill>
        <p:spPr bwMode="auto">
          <a:xfrm>
            <a:off x="3876609" y="127078"/>
            <a:ext cx="1282707" cy="1356021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9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ame, ball, ready, player&#10;&#10;Description automatically generated">
            <a:extLst>
              <a:ext uri="{FF2B5EF4-FFF2-40B4-BE49-F238E27FC236}">
                <a16:creationId xmlns:a16="http://schemas.microsoft.com/office/drawing/2014/main" id="{796D47A8-6A4D-4190-8B64-9F572E78D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5" r="-2" b="21338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6D3441E-884F-4FCC-BEB5-B4BA12063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r="-2" b="15394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FECE8-ADE3-48FE-A61B-BED2AD5C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Perçage des trous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F6B6C-475B-415E-85B4-F1B6B1562E2D}"/>
              </a:ext>
            </a:extLst>
          </p:cNvPr>
          <p:cNvSpPr txBox="1"/>
          <p:nvPr/>
        </p:nvSpPr>
        <p:spPr>
          <a:xfrm>
            <a:off x="295789" y="2593520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Place un </a:t>
            </a:r>
            <a:r>
              <a:rPr lang="en-US" sz="2400" dirty="0" err="1">
                <a:latin typeface="Comic Sans MS" panose="030F0702030302020204" pitchFamily="66" charset="0"/>
              </a:rPr>
              <a:t>mètre</a:t>
            </a:r>
            <a:r>
              <a:rPr lang="en-US" sz="2400" dirty="0">
                <a:latin typeface="Comic Sans MS" panose="030F0702030302020204" pitchFamily="66" charset="0"/>
              </a:rPr>
              <a:t> qui correspond à la hauteur du triangle.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Trace un trait tout le long.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Comic Sans MS" panose="030F0702030302020204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 panose="030F0702030302020204" pitchFamily="66" charset="0"/>
              </a:rPr>
              <a:t>Demande</a:t>
            </a:r>
            <a:r>
              <a:rPr lang="en-US" sz="2400" dirty="0">
                <a:latin typeface="Comic Sans MS" panose="030F0702030302020204" pitchFamily="66" charset="0"/>
              </a:rPr>
              <a:t> à un </a:t>
            </a:r>
            <a:r>
              <a:rPr lang="en-US" sz="2400" dirty="0" err="1">
                <a:latin typeface="Comic Sans MS" panose="030F0702030302020204" pitchFamily="66" charset="0"/>
              </a:rPr>
              <a:t>adulte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percer</a:t>
            </a:r>
            <a:r>
              <a:rPr lang="en-US" sz="2400" dirty="0">
                <a:latin typeface="Comic Sans MS" panose="030F0702030302020204" pitchFamily="66" charset="0"/>
              </a:rPr>
              <a:t> les </a:t>
            </a:r>
            <a:r>
              <a:rPr lang="en-US" sz="2400" dirty="0" err="1">
                <a:latin typeface="Comic Sans MS" panose="030F0702030302020204" pitchFamily="66" charset="0"/>
              </a:rPr>
              <a:t>trous</a:t>
            </a:r>
            <a:r>
              <a:rPr lang="en-US" sz="2400" dirty="0">
                <a:latin typeface="Comic Sans MS" panose="030F0702030302020204" pitchFamily="66" charset="0"/>
              </a:rPr>
              <a:t> à </a:t>
            </a:r>
            <a:r>
              <a:rPr lang="en-US" sz="2400" dirty="0" err="1">
                <a:latin typeface="Comic Sans MS" panose="030F0702030302020204" pitchFamily="66" charset="0"/>
              </a:rPr>
              <a:t>l’aide</a:t>
            </a:r>
            <a:r>
              <a:rPr lang="en-US" sz="2400" dirty="0">
                <a:latin typeface="Comic Sans MS" panose="030F0702030302020204" pitchFamily="66" charset="0"/>
              </a:rPr>
              <a:t> de la </a:t>
            </a:r>
            <a:r>
              <a:rPr lang="en-US" sz="2400" dirty="0" err="1">
                <a:latin typeface="Comic Sans MS" panose="030F0702030302020204" pitchFamily="66" charset="0"/>
              </a:rPr>
              <a:t>visseuse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mèche</a:t>
            </a:r>
            <a:r>
              <a:rPr lang="en-US" sz="2400" dirty="0">
                <a:latin typeface="Comic Sans MS" panose="030F0702030302020204" pitchFamily="66" charset="0"/>
              </a:rPr>
              <a:t> à </a:t>
            </a:r>
            <a:r>
              <a:rPr lang="en-US" sz="2400" dirty="0" err="1">
                <a:latin typeface="Comic Sans MS" panose="030F0702030302020204" pitchFamily="66" charset="0"/>
              </a:rPr>
              <a:t>bois</a:t>
            </a:r>
            <a:r>
              <a:rPr lang="en-US" sz="2400" dirty="0">
                <a:latin typeface="Comic Sans MS" panose="030F0702030302020204" pitchFamily="66" charset="0"/>
              </a:rPr>
              <a:t> de 4)</a:t>
            </a:r>
          </a:p>
        </p:txBody>
      </p:sp>
      <p:pic>
        <p:nvPicPr>
          <p:cNvPr id="14" name="Picture 2" descr="Résultat d’images pour accompagné par un adulte">
            <a:extLst>
              <a:ext uri="{FF2B5EF4-FFF2-40B4-BE49-F238E27FC236}">
                <a16:creationId xmlns:a16="http://schemas.microsoft.com/office/drawing/2014/main" id="{C28D4C7E-C7E6-47D6-8027-15FD1442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2" b="13312"/>
          <a:stretch/>
        </p:blipFill>
        <p:spPr bwMode="auto">
          <a:xfrm>
            <a:off x="3920143" y="475552"/>
            <a:ext cx="1282707" cy="1356021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9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cutting, indoor, table, knife&#10;&#10;Description automatically generated">
            <a:extLst>
              <a:ext uri="{FF2B5EF4-FFF2-40B4-BE49-F238E27FC236}">
                <a16:creationId xmlns:a16="http://schemas.microsoft.com/office/drawing/2014/main" id="{DB8276B4-8B73-4A32-A35F-BC53339B2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1" r="2" b="12585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 descr="A picture containing bird, table, person, holding&#10;&#10;Description automatically generated">
            <a:extLst>
              <a:ext uri="{FF2B5EF4-FFF2-40B4-BE49-F238E27FC236}">
                <a16:creationId xmlns:a16="http://schemas.microsoft.com/office/drawing/2014/main" id="{9F0B6925-BEEC-4C1E-94FB-A4984D20D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1" r="-2" b="2982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20523A1-5B58-4558-8E20-EB584E91D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r="2" b="603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84" name="Freeform: Shape 73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85" name="Freeform: Shape 75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D7B4E-B82B-4074-8FFF-E6093638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kern="1200">
                <a:latin typeface="+mj-lt"/>
                <a:ea typeface="+mj-ea"/>
                <a:cs typeface="+mj-cs"/>
              </a:rPr>
              <a:t>Enfilage et mise en place verticale</a:t>
            </a:r>
          </a:p>
        </p:txBody>
      </p:sp>
      <p:sp>
        <p:nvSpPr>
          <p:cNvPr id="7186" name="Rectangle 7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2840-EA60-4205-B412-288396C6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kern="1200" dirty="0" err="1">
                <a:latin typeface="Comic Sans MS" panose="030F0702030302020204" pitchFamily="66" charset="0"/>
              </a:rPr>
              <a:t>Utilise</a:t>
            </a:r>
            <a:r>
              <a:rPr lang="en-US" sz="2000" kern="1200" dirty="0">
                <a:latin typeface="Comic Sans MS" panose="030F0702030302020204" pitchFamily="66" charset="0"/>
              </a:rPr>
              <a:t> le plus petit </a:t>
            </a:r>
            <a:r>
              <a:rPr lang="en-US" sz="2000" kern="1200" dirty="0" err="1">
                <a:latin typeface="Comic Sans MS" panose="030F0702030302020204" pitchFamily="66" charset="0"/>
              </a:rPr>
              <a:t>bois</a:t>
            </a:r>
            <a:r>
              <a:rPr lang="en-US" sz="2000" kern="1200" dirty="0">
                <a:latin typeface="Comic Sans MS" panose="030F0702030302020204" pitchFamily="66" charset="0"/>
              </a:rPr>
              <a:t> pour faire le </a:t>
            </a:r>
            <a:r>
              <a:rPr lang="en-US" sz="2000" kern="1200" dirty="0" err="1">
                <a:latin typeface="Comic Sans MS" panose="030F0702030302020204" pitchFamily="66" charset="0"/>
              </a:rPr>
              <a:t>noeud</a:t>
            </a:r>
            <a:r>
              <a:rPr lang="en-US" sz="2000" kern="1200" dirty="0">
                <a:latin typeface="Comic Sans MS" panose="030F0702030302020204" pitchFamily="66" charset="0"/>
              </a:rPr>
              <a:t> du bas </a:t>
            </a:r>
            <a:r>
              <a:rPr lang="en-US" sz="2000" dirty="0">
                <a:latin typeface="Comic Sans MS" panose="030F0702030302020204" pitchFamily="66" charset="0"/>
              </a:rPr>
              <a:t>d</a:t>
            </a:r>
            <a:r>
              <a:rPr lang="en-US" sz="2000" kern="1200" dirty="0">
                <a:latin typeface="Comic Sans MS" panose="030F0702030302020204" pitchFamily="66" charset="0"/>
              </a:rPr>
              <a:t>u </a:t>
            </a:r>
            <a:r>
              <a:rPr lang="en-US" sz="2000" kern="1200" dirty="0" err="1">
                <a:latin typeface="Comic Sans MS" panose="030F0702030302020204" pitchFamily="66" charset="0"/>
              </a:rPr>
              <a:t>sapin</a:t>
            </a:r>
            <a:r>
              <a:rPr lang="en-US" sz="2000" kern="1200" dirty="0">
                <a:latin typeface="Comic Sans MS" panose="030F0702030302020204" pitchFamily="66" charset="0"/>
              </a:rPr>
              <a:t>. (</a:t>
            </a:r>
            <a:r>
              <a:rPr lang="en-US" sz="2000" kern="1200" dirty="0" err="1">
                <a:latin typeface="Comic Sans MS" panose="030F0702030302020204" pitchFamily="66" charset="0"/>
              </a:rPr>
              <a:t>N’oublie</a:t>
            </a:r>
            <a:r>
              <a:rPr lang="en-US" sz="2000" kern="1200" dirty="0">
                <a:latin typeface="Comic Sans MS" panose="030F0702030302020204" pitchFamily="66" charset="0"/>
              </a:rPr>
              <a:t> pas </a:t>
            </a:r>
            <a:r>
              <a:rPr lang="en-US" sz="2000" kern="1200" dirty="0" err="1">
                <a:latin typeface="Comic Sans MS" panose="030F0702030302020204" pitchFamily="66" charset="0"/>
              </a:rPr>
              <a:t>qu’il</a:t>
            </a:r>
            <a:r>
              <a:rPr lang="en-US" sz="2000" kern="1200" dirty="0">
                <a:latin typeface="Comic Sans MS" panose="030F0702030302020204" pitchFamily="66" charset="0"/>
              </a:rPr>
              <a:t> sera à </a:t>
            </a:r>
            <a:r>
              <a:rPr lang="en-US" sz="2000" kern="1200" dirty="0" err="1">
                <a:latin typeface="Comic Sans MS" panose="030F0702030302020204" pitchFamily="66" charset="0"/>
              </a:rPr>
              <a:t>l’envers</a:t>
            </a:r>
            <a:r>
              <a:rPr lang="en-US" sz="2000" kern="1200" dirty="0">
                <a:latin typeface="Comic Sans MS" panose="030F0702030302020204" pitchFamily="66" charset="0"/>
              </a:rPr>
              <a:t>!)</a:t>
            </a:r>
          </a:p>
          <a:p>
            <a:endParaRPr lang="en-US" sz="2000" kern="1200" dirty="0">
              <a:latin typeface="Comic Sans MS" panose="030F0702030302020204" pitchFamily="66" charset="0"/>
            </a:endParaRPr>
          </a:p>
          <a:p>
            <a:r>
              <a:rPr lang="en-US" sz="2000" kern="1200" dirty="0" err="1">
                <a:latin typeface="Comic Sans MS" panose="030F0702030302020204" pitchFamily="66" charset="0"/>
              </a:rPr>
              <a:t>Enfile</a:t>
            </a:r>
            <a:r>
              <a:rPr lang="en-US" sz="2000" kern="1200" dirty="0">
                <a:latin typeface="Comic Sans MS" panose="030F0702030302020204" pitchFamily="66" charset="0"/>
              </a:rPr>
              <a:t> les branches et les petits bouchons </a:t>
            </a:r>
            <a:r>
              <a:rPr lang="en-US" sz="2000" kern="1200" dirty="0" err="1">
                <a:latin typeface="Comic Sans MS" panose="030F0702030302020204" pitchFamily="66" charset="0"/>
              </a:rPr>
              <a:t>en</a:t>
            </a:r>
            <a:r>
              <a:rPr lang="en-US" sz="2000" kern="1200" dirty="0">
                <a:latin typeface="Comic Sans MS" panose="030F0702030302020204" pitchFamily="66" charset="0"/>
              </a:rPr>
              <a:t> alternance </a:t>
            </a:r>
            <a:r>
              <a:rPr lang="en-US" sz="2000" kern="1200" dirty="0" err="1">
                <a:latin typeface="Comic Sans MS" panose="030F0702030302020204" pitchFamily="66" charset="0"/>
              </a:rPr>
              <a:t>selon</a:t>
            </a:r>
            <a:r>
              <a:rPr lang="en-US" sz="2000" kern="1200" dirty="0">
                <a:latin typeface="Comic Sans MS" panose="030F0702030302020204" pitchFamily="66" charset="0"/>
              </a:rPr>
              <a:t> la </a:t>
            </a:r>
            <a:r>
              <a:rPr lang="en-US" sz="2000" kern="1200" dirty="0" err="1">
                <a:latin typeface="Comic Sans MS" panose="030F0702030302020204" pitchFamily="66" charset="0"/>
              </a:rPr>
              <a:t>forme</a:t>
            </a:r>
            <a:r>
              <a:rPr lang="en-US" sz="2000" kern="1200" dirty="0">
                <a:latin typeface="Comic Sans MS" panose="030F0702030302020204" pitchFamily="66" charset="0"/>
              </a:rPr>
              <a:t> que </a:t>
            </a:r>
            <a:r>
              <a:rPr lang="en-US" sz="2000" kern="1200" dirty="0" err="1">
                <a:latin typeface="Comic Sans MS" panose="030F0702030302020204" pitchFamily="66" charset="0"/>
              </a:rPr>
              <a:t>tu</a:t>
            </a:r>
            <a:r>
              <a:rPr lang="en-US" sz="2000" kern="1200" dirty="0">
                <a:latin typeface="Comic Sans MS" panose="030F0702030302020204" pitchFamily="66" charset="0"/>
              </a:rPr>
              <a:t> </a:t>
            </a:r>
            <a:r>
              <a:rPr lang="en-US" sz="2000" kern="1200" dirty="0" err="1">
                <a:latin typeface="Comic Sans MS" panose="030F0702030302020204" pitchFamily="66" charset="0"/>
              </a:rPr>
              <a:t>veux</a:t>
            </a:r>
            <a:r>
              <a:rPr lang="en-US" sz="2000" kern="1200" dirty="0">
                <a:latin typeface="Comic Sans MS" panose="030F0702030302020204" pitchFamily="66" charset="0"/>
              </a:rPr>
              <a:t> donner à ton </a:t>
            </a:r>
            <a:r>
              <a:rPr lang="en-US" sz="2000" kern="1200" dirty="0" err="1">
                <a:latin typeface="Comic Sans MS" panose="030F0702030302020204" pitchFamily="66" charset="0"/>
              </a:rPr>
              <a:t>arbre</a:t>
            </a:r>
            <a:r>
              <a:rPr lang="en-US" sz="2000" kern="1200" dirty="0">
                <a:latin typeface="Comic Sans MS" panose="030F0702030302020204" pitchFamily="66" charset="0"/>
              </a:rPr>
              <a:t> de Noël.</a:t>
            </a:r>
          </a:p>
        </p:txBody>
      </p:sp>
      <p:pic>
        <p:nvPicPr>
          <p:cNvPr id="4" name="Picture 3" descr="A picture containing wooden, laying, sitting, table&#10;&#10;Description automatically generated">
            <a:extLst>
              <a:ext uri="{FF2B5EF4-FFF2-40B4-BE49-F238E27FC236}">
                <a16:creationId xmlns:a16="http://schemas.microsoft.com/office/drawing/2014/main" id="{F9FF5615-9629-4434-94BC-B81B9F3371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4" r="2" b="25080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995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867DB-94D2-40BE-9812-C8DBDDF6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fr-BE" sz="3600"/>
              <a:t>Suspension!!!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0908C-510D-48D0-B666-55143B7D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fr-BE" sz="2000">
                <a:latin typeface="Comic Sans MS" panose="030F0702030302020204" pitchFamily="66" charset="0"/>
              </a:rPr>
              <a:t>Place une équerre contre le mur ou un crochet au plafond et suspend ton arbre hors du commun!</a:t>
            </a:r>
          </a:p>
          <a:p>
            <a:endParaRPr lang="fr-BE" sz="2000">
              <a:latin typeface="Comic Sans MS" panose="030F0702030302020204" pitchFamily="66" charset="0"/>
            </a:endParaRPr>
          </a:p>
          <a:p>
            <a:r>
              <a:rPr lang="fr-BE" sz="2000">
                <a:latin typeface="Comic Sans MS" panose="030F0702030302020204" pitchFamily="66" charset="0"/>
              </a:rPr>
              <a:t>Ensuite, décore le sapin comme bon te semble.</a:t>
            </a:r>
          </a:p>
          <a:p>
            <a:endParaRPr lang="fr-BE" sz="2000">
              <a:latin typeface="Comic Sans MS" panose="030F0702030302020204" pitchFamily="66" charset="0"/>
            </a:endParaRPr>
          </a:p>
          <a:p>
            <a:r>
              <a:rPr lang="fr-BE" sz="2000">
                <a:latin typeface="Comic Sans MS" panose="030F0702030302020204" pitchFamily="66" charset="0"/>
              </a:rPr>
              <a:t>Contemple ton œuvre et fais de la place pour que le Père-Noël puisse déposer les cadeaux!</a:t>
            </a:r>
          </a:p>
        </p:txBody>
      </p:sp>
      <p:pic>
        <p:nvPicPr>
          <p:cNvPr id="4" name="Picture 2" descr="Résultat d’images pour accompagné par un adulte">
            <a:extLst>
              <a:ext uri="{FF2B5EF4-FFF2-40B4-BE49-F238E27FC236}">
                <a16:creationId xmlns:a16="http://schemas.microsoft.com/office/drawing/2014/main" id="{87AF71A1-9197-4EC6-BD88-4A280247C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 r="-3" b="15607"/>
          <a:stretch/>
        </p:blipFill>
        <p:spPr bwMode="auto">
          <a:xfrm>
            <a:off x="3750963" y="497394"/>
            <a:ext cx="467823" cy="4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2" name="Group 19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8206" name="Rectangle 19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7" name="Isosceles Triangle 19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fficher l’image source">
            <a:extLst>
              <a:ext uri="{FF2B5EF4-FFF2-40B4-BE49-F238E27FC236}">
                <a16:creationId xmlns:a16="http://schemas.microsoft.com/office/drawing/2014/main" id="{1CDD9481-6B0F-420E-A7D8-70A86BA85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r="1578" b="-2"/>
          <a:stretch/>
        </p:blipFill>
        <p:spPr bwMode="auto">
          <a:xfrm>
            <a:off x="3524671" y="4911520"/>
            <a:ext cx="2248913" cy="19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335DEA5-E6DC-401D-907C-51B3EE2B6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1" b="12023"/>
          <a:stretch/>
        </p:blipFill>
        <p:spPr bwMode="auto">
          <a:xfrm>
            <a:off x="6969338" y="0"/>
            <a:ext cx="5243094" cy="44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F4C09-5C53-42DA-8262-10F4F7E4E852}"/>
              </a:ext>
            </a:extLst>
          </p:cNvPr>
          <p:cNvSpPr txBox="1"/>
          <p:nvPr/>
        </p:nvSpPr>
        <p:spPr>
          <a:xfrm>
            <a:off x="6257813" y="4549676"/>
            <a:ext cx="590387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/>
              <a:t>Il est possible de faire ses décorations soi-même aussi!</a:t>
            </a:r>
          </a:p>
          <a:p>
            <a:r>
              <a:rPr lang="fr-FR" dirty="0">
                <a:hlinkClick r:id="rId5"/>
              </a:rPr>
              <a:t>DIY: 12 boules de Noël à fabriquer soi-même pour un sapin unique (flair.be)</a:t>
            </a:r>
            <a:endParaRPr lang="fr-FR" dirty="0"/>
          </a:p>
          <a:p>
            <a:r>
              <a:rPr lang="fr-FR" dirty="0">
                <a:hlinkClick r:id="rId5"/>
              </a:rPr>
              <a:t>DIY: 12 boules de Noël à fabriquer soi-même pour un sapin unique (flair.be)</a:t>
            </a:r>
            <a:endParaRPr lang="fr-BE" dirty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214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405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Réalise ton sapin… Pour trois fois rien!</vt:lpstr>
      <vt:lpstr>Un sapin suspendu… pourquoi pas?</vt:lpstr>
      <vt:lpstr>Matériel</vt:lpstr>
      <vt:lpstr>Le principal élément… le bois</vt:lpstr>
      <vt:lpstr>Découpage </vt:lpstr>
      <vt:lpstr>Perçage des trous</vt:lpstr>
      <vt:lpstr>Enfilage et mise en place verticale</vt:lpstr>
      <vt:lpstr>Suspension!!!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Réalise ton sapin… Pour trois fois rien!</dc:title>
  <dc:creator>Lebrun Catherine</dc:creator>
  <cp:lastModifiedBy>Lebrun Catherine</cp:lastModifiedBy>
  <cp:revision>1</cp:revision>
  <dcterms:created xsi:type="dcterms:W3CDTF">2020-12-10T08:01:24Z</dcterms:created>
  <dcterms:modified xsi:type="dcterms:W3CDTF">2020-12-10T11:22:14Z</dcterms:modified>
</cp:coreProperties>
</file>